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hya3oCRuWS8AY0OXv2I4DqKc6G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92f70f1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3692f70f1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 Id="rId6" Type="http://schemas.openxmlformats.org/officeDocument/2006/relationships/slide" Target="/ppt/slides/slide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3"/>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3"/>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3"/>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3"/>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3"/>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p3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32"/>
          <p:cNvGrpSpPr/>
          <p:nvPr/>
        </p:nvGrpSpPr>
        <p:grpSpPr>
          <a:xfrm>
            <a:off x="0" y="381001"/>
            <a:ext cx="1037850" cy="1016288"/>
            <a:chOff x="0" y="381001"/>
            <a:chExt cx="1037850" cy="1016288"/>
          </a:xfrm>
        </p:grpSpPr>
        <p:sp>
          <p:nvSpPr>
            <p:cNvPr id="143" name="Google Shape;143;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3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33"/>
          <p:cNvGrpSpPr/>
          <p:nvPr/>
        </p:nvGrpSpPr>
        <p:grpSpPr>
          <a:xfrm>
            <a:off x="4406400" y="0"/>
            <a:ext cx="4737600" cy="5143500"/>
            <a:chOff x="4406400" y="0"/>
            <a:chExt cx="4737600" cy="5143500"/>
          </a:xfrm>
        </p:grpSpPr>
        <p:sp>
          <p:nvSpPr>
            <p:cNvPr id="153" name="Google Shape;153;p33"/>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3"/>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3"/>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3"/>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3"/>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3"/>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3"/>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3"/>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3"/>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3"/>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3"/>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3"/>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3"/>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3"/>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3"/>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3"/>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33"/>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3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34"/>
          <p:cNvGrpSpPr/>
          <p:nvPr/>
        </p:nvGrpSpPr>
        <p:grpSpPr>
          <a:xfrm>
            <a:off x="0" y="381001"/>
            <a:ext cx="1037850" cy="1016288"/>
            <a:chOff x="0" y="381001"/>
            <a:chExt cx="1037850" cy="1016288"/>
          </a:xfrm>
        </p:grpSpPr>
        <p:sp>
          <p:nvSpPr>
            <p:cNvPr id="179" name="Google Shape;179;p3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34"/>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34"/>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34"/>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35"/>
          <p:cNvGrpSpPr/>
          <p:nvPr/>
        </p:nvGrpSpPr>
        <p:grpSpPr>
          <a:xfrm>
            <a:off x="0" y="4128572"/>
            <a:ext cx="698925" cy="684657"/>
            <a:chOff x="0" y="3785672"/>
            <a:chExt cx="698925" cy="684657"/>
          </a:xfrm>
        </p:grpSpPr>
        <p:sp>
          <p:nvSpPr>
            <p:cNvPr id="187" name="Google Shape;187;p35"/>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35"/>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3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36"/>
          <p:cNvGrpSpPr/>
          <p:nvPr/>
        </p:nvGrpSpPr>
        <p:grpSpPr>
          <a:xfrm>
            <a:off x="4406400" y="0"/>
            <a:ext cx="4737600" cy="5143065"/>
            <a:chOff x="4406400" y="0"/>
            <a:chExt cx="4737600" cy="5143065"/>
          </a:xfrm>
        </p:grpSpPr>
        <p:sp>
          <p:nvSpPr>
            <p:cNvPr id="197" name="Google Shape;197;p3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6"/>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36"/>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3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4"/>
          <p:cNvGrpSpPr/>
          <p:nvPr/>
        </p:nvGrpSpPr>
        <p:grpSpPr>
          <a:xfrm>
            <a:off x="0" y="381001"/>
            <a:ext cx="1037850" cy="1016288"/>
            <a:chOff x="0" y="381001"/>
            <a:chExt cx="1037850" cy="1016288"/>
          </a:xfrm>
        </p:grpSpPr>
        <p:sp>
          <p:nvSpPr>
            <p:cNvPr id="23" name="Google Shape;23;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25"/>
          <p:cNvGrpSpPr/>
          <p:nvPr/>
        </p:nvGrpSpPr>
        <p:grpSpPr>
          <a:xfrm>
            <a:off x="0" y="381001"/>
            <a:ext cx="1037850" cy="1016288"/>
            <a:chOff x="0" y="381001"/>
            <a:chExt cx="1037850" cy="1016288"/>
          </a:xfrm>
        </p:grpSpPr>
        <p:sp>
          <p:nvSpPr>
            <p:cNvPr id="34" name="Google Shape;34;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25"/>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9" name="Shape 39"/>
        <p:cNvGrpSpPr/>
        <p:nvPr/>
      </p:nvGrpSpPr>
      <p:grpSpPr>
        <a:xfrm>
          <a:off x="0" y="0"/>
          <a:ext cx="0" cy="0"/>
          <a:chOff x="0" y="0"/>
          <a:chExt cx="0" cy="0"/>
        </a:xfrm>
      </p:grpSpPr>
      <p:grpSp>
        <p:nvGrpSpPr>
          <p:cNvPr id="40" name="Google Shape;40;p26"/>
          <p:cNvGrpSpPr/>
          <p:nvPr/>
        </p:nvGrpSpPr>
        <p:grpSpPr>
          <a:xfrm>
            <a:off x="4406400" y="0"/>
            <a:ext cx="4737600" cy="5143065"/>
            <a:chOff x="4406400" y="0"/>
            <a:chExt cx="4737600" cy="5143065"/>
          </a:xfrm>
        </p:grpSpPr>
        <p:sp>
          <p:nvSpPr>
            <p:cNvPr id="41" name="Google Shape;41;p2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61" name="Shape 61"/>
        <p:cNvGrpSpPr/>
        <p:nvPr/>
      </p:nvGrpSpPr>
      <p:grpSpPr>
        <a:xfrm>
          <a:off x="0" y="0"/>
          <a:ext cx="0" cy="0"/>
          <a:chOff x="0" y="0"/>
          <a:chExt cx="0" cy="0"/>
        </a:xfrm>
      </p:grpSpPr>
      <p:pic>
        <p:nvPicPr>
          <p:cNvPr descr="offset_comp_343059.jpg" id="62" name="Google Shape;62;p27"/>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63" name="Google Shape;63;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4" name="Google Shape;64;p27"/>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65" name="Google Shape;6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27">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7">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7">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7">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p27"/>
          <p:cNvGrpSpPr/>
          <p:nvPr/>
        </p:nvGrpSpPr>
        <p:grpSpPr>
          <a:xfrm>
            <a:off x="0" y="381001"/>
            <a:ext cx="1037850" cy="1016288"/>
            <a:chOff x="0" y="381001"/>
            <a:chExt cx="1037850" cy="1016288"/>
          </a:xfrm>
        </p:grpSpPr>
        <p:sp>
          <p:nvSpPr>
            <p:cNvPr id="71" name="Google Shape;71;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73" name="Shape 73"/>
        <p:cNvGrpSpPr/>
        <p:nvPr/>
      </p:nvGrpSpPr>
      <p:grpSpPr>
        <a:xfrm>
          <a:off x="0" y="0"/>
          <a:ext cx="0" cy="0"/>
          <a:chOff x="0" y="0"/>
          <a:chExt cx="0" cy="0"/>
        </a:xfrm>
      </p:grpSpPr>
      <p:sp>
        <p:nvSpPr>
          <p:cNvPr id="74" name="Google Shape;74;p28"/>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5" name="Google Shape;75;p28"/>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28"/>
          <p:cNvGrpSpPr/>
          <p:nvPr/>
        </p:nvGrpSpPr>
        <p:grpSpPr>
          <a:xfrm>
            <a:off x="0" y="381001"/>
            <a:ext cx="1037850" cy="1016288"/>
            <a:chOff x="0" y="381001"/>
            <a:chExt cx="1037850" cy="1016288"/>
          </a:xfrm>
        </p:grpSpPr>
        <p:sp>
          <p:nvSpPr>
            <p:cNvPr id="81" name="Google Shape;81;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2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4" name="Google Shape;8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28"/>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grpSp>
        <p:nvGrpSpPr>
          <p:cNvPr id="87" name="Google Shape;87;p29"/>
          <p:cNvGrpSpPr/>
          <p:nvPr/>
        </p:nvGrpSpPr>
        <p:grpSpPr>
          <a:xfrm>
            <a:off x="4406400" y="0"/>
            <a:ext cx="4737600" cy="5143065"/>
            <a:chOff x="4406400" y="0"/>
            <a:chExt cx="4737600" cy="5143065"/>
          </a:xfrm>
        </p:grpSpPr>
        <p:sp>
          <p:nvSpPr>
            <p:cNvPr id="88" name="Google Shape;88;p2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2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2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12" name="Shape 112"/>
        <p:cNvGrpSpPr/>
        <p:nvPr/>
      </p:nvGrpSpPr>
      <p:grpSpPr>
        <a:xfrm>
          <a:off x="0" y="0"/>
          <a:ext cx="0" cy="0"/>
          <a:chOff x="0" y="0"/>
          <a:chExt cx="0" cy="0"/>
        </a:xfrm>
      </p:grpSpPr>
      <p:sp>
        <p:nvSpPr>
          <p:cNvPr id="113" name="Google Shape;113;p30"/>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4" name="Google Shape;114;p30"/>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0"/>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16" name="Google Shape;116;p3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30"/>
          <p:cNvGrpSpPr/>
          <p:nvPr/>
        </p:nvGrpSpPr>
        <p:grpSpPr>
          <a:xfrm>
            <a:off x="0" y="381001"/>
            <a:ext cx="1037850" cy="1016288"/>
            <a:chOff x="0" y="381001"/>
            <a:chExt cx="1037850" cy="1016288"/>
          </a:xfrm>
        </p:grpSpPr>
        <p:sp>
          <p:nvSpPr>
            <p:cNvPr id="121" name="Google Shape;121;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3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4" name="Google Shape;1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3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31"/>
          <p:cNvGrpSpPr/>
          <p:nvPr/>
        </p:nvGrpSpPr>
        <p:grpSpPr>
          <a:xfrm>
            <a:off x="0" y="381001"/>
            <a:ext cx="1037850" cy="1016288"/>
            <a:chOff x="0" y="381001"/>
            <a:chExt cx="1037850" cy="1016288"/>
          </a:xfrm>
        </p:grpSpPr>
        <p:sp>
          <p:nvSpPr>
            <p:cNvPr id="131" name="Google Shape;131;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31"/>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5" name="Google Shape;135;p31"/>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6" name="Google Shape;1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3359050" y="2020425"/>
            <a:ext cx="4838400" cy="95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1" lang="en-GB" sz="4200"/>
              <a:t>Periféricos</a:t>
            </a:r>
            <a:endParaRPr b="1" sz="4200"/>
          </a:p>
        </p:txBody>
      </p:sp>
      <p:sp>
        <p:nvSpPr>
          <p:cNvPr id="229" name="Google Shape;229;p1"/>
          <p:cNvSpPr txBox="1"/>
          <p:nvPr>
            <p:ph idx="1" type="subTitle"/>
          </p:nvPr>
        </p:nvSpPr>
        <p:spPr>
          <a:xfrm>
            <a:off x="4572000" y="5143500"/>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0"/>
          <p:cNvSpPr txBox="1"/>
          <p:nvPr>
            <p:ph type="title"/>
          </p:nvPr>
        </p:nvSpPr>
        <p:spPr>
          <a:xfrm>
            <a:off x="1351875" y="6534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Periféricos de almacenamiento</a:t>
            </a:r>
            <a:endParaRPr/>
          </a:p>
        </p:txBody>
      </p:sp>
      <p:sp>
        <p:nvSpPr>
          <p:cNvPr id="292" name="Google Shape;292;p1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Los periféricos de almacenamiento son dispositivos de hardware que se utilizan para guardar y recuperar datos de forma permanente o temporal. </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GB"/>
              <a:t>Estos periféricos permiten ampliar la capacidad de almacenamiento de un sistema informático y facilitan la transferencia y respaldo de información.</a:t>
            </a:r>
            <a:endParaRPr/>
          </a:p>
          <a:p>
            <a:pPr indent="0" lvl="0" marL="0" rtl="0" algn="l">
              <a:lnSpc>
                <a:spcPct val="115000"/>
              </a:lnSpc>
              <a:spcBef>
                <a:spcPts val="1600"/>
              </a:spcBef>
              <a:spcAft>
                <a:spcPts val="0"/>
              </a:spcAft>
              <a:buSzPts val="1300"/>
              <a:buNone/>
            </a:pPr>
            <a:r>
              <a:rPr lang="en-GB"/>
              <a:t>Algunos de ellos se diferencian por la velocidad de registro y la recuperación de datos, la fiabilidad, el costo, el tamaño y la capacidad de almacenamiento.</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1"/>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Tipos de periféricos de almacenamiento</a:t>
            </a:r>
            <a:endParaRPr/>
          </a:p>
        </p:txBody>
      </p:sp>
      <p:sp>
        <p:nvSpPr>
          <p:cNvPr id="298" name="Google Shape;298;p11"/>
          <p:cNvSpPr txBox="1"/>
          <p:nvPr/>
        </p:nvSpPr>
        <p:spPr>
          <a:xfrm>
            <a:off x="1294300" y="2097575"/>
            <a:ext cx="3492600" cy="396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CACACA"/>
              </a:buClr>
              <a:buSzPts val="1400"/>
              <a:buFont typeface="Montserrat"/>
              <a:buChar char="●"/>
            </a:pPr>
            <a:r>
              <a:rPr b="0" i="0" lang="en-GB" sz="1400" u="none" cap="none" strike="noStrike">
                <a:solidFill>
                  <a:srgbClr val="CACACA"/>
                </a:solidFill>
                <a:latin typeface="Montserrat"/>
                <a:ea typeface="Montserrat"/>
                <a:cs typeface="Montserrat"/>
                <a:sym typeface="Montserrat"/>
              </a:rPr>
              <a:t>Disco duro externo (HDD)</a:t>
            </a:r>
            <a:endParaRPr b="0" i="0" sz="1800" u="none" cap="none" strike="noStrike">
              <a:solidFill>
                <a:srgbClr val="CACACA"/>
              </a:solidFill>
              <a:latin typeface="Average"/>
              <a:ea typeface="Average"/>
              <a:cs typeface="Average"/>
              <a:sym typeface="Average"/>
            </a:endParaRPr>
          </a:p>
        </p:txBody>
      </p:sp>
      <p:sp>
        <p:nvSpPr>
          <p:cNvPr id="299" name="Google Shape;299;p11"/>
          <p:cNvSpPr txBox="1"/>
          <p:nvPr/>
        </p:nvSpPr>
        <p:spPr>
          <a:xfrm>
            <a:off x="1294300" y="2571750"/>
            <a:ext cx="3492600" cy="396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CACACA"/>
              </a:buClr>
              <a:buSzPts val="1400"/>
              <a:buFont typeface="Montserrat"/>
              <a:buChar char="●"/>
            </a:pPr>
            <a:r>
              <a:rPr b="0" i="0" lang="en-GB" sz="1400" u="none" cap="none" strike="noStrike">
                <a:solidFill>
                  <a:srgbClr val="CACACA"/>
                </a:solidFill>
                <a:latin typeface="Montserrat"/>
                <a:ea typeface="Montserrat"/>
                <a:cs typeface="Montserrat"/>
                <a:sym typeface="Montserrat"/>
              </a:rPr>
              <a:t>Memorias USB</a:t>
            </a:r>
            <a:endParaRPr b="0" i="0" sz="1800" u="none" cap="none" strike="noStrike">
              <a:solidFill>
                <a:srgbClr val="CACACA"/>
              </a:solidFill>
              <a:latin typeface="Average"/>
              <a:ea typeface="Average"/>
              <a:cs typeface="Average"/>
              <a:sym typeface="Average"/>
            </a:endParaRPr>
          </a:p>
        </p:txBody>
      </p:sp>
      <p:sp>
        <p:nvSpPr>
          <p:cNvPr id="300" name="Google Shape;300;p11"/>
          <p:cNvSpPr txBox="1"/>
          <p:nvPr/>
        </p:nvSpPr>
        <p:spPr>
          <a:xfrm>
            <a:off x="1294300" y="3045925"/>
            <a:ext cx="3492600" cy="396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CACACA"/>
              </a:buClr>
              <a:buSzPts val="1400"/>
              <a:buFont typeface="Montserrat"/>
              <a:buChar char="●"/>
            </a:pPr>
            <a:r>
              <a:rPr b="0" i="0" lang="en-GB" sz="1400" u="none" cap="none" strike="noStrike">
                <a:solidFill>
                  <a:srgbClr val="CACACA"/>
                </a:solidFill>
                <a:latin typeface="Montserrat"/>
                <a:ea typeface="Montserrat"/>
                <a:cs typeface="Montserrat"/>
                <a:sym typeface="Montserrat"/>
              </a:rPr>
              <a:t>Tarjetas de memoria </a:t>
            </a:r>
            <a:endParaRPr b="0" i="0" sz="1800" u="none" cap="none" strike="noStrike">
              <a:solidFill>
                <a:srgbClr val="CACACA"/>
              </a:solidFill>
              <a:latin typeface="Average"/>
              <a:ea typeface="Average"/>
              <a:cs typeface="Average"/>
              <a:sym typeface="Average"/>
            </a:endParaRPr>
          </a:p>
        </p:txBody>
      </p:sp>
      <p:sp>
        <p:nvSpPr>
          <p:cNvPr id="301" name="Google Shape;301;p11"/>
          <p:cNvSpPr txBox="1"/>
          <p:nvPr/>
        </p:nvSpPr>
        <p:spPr>
          <a:xfrm>
            <a:off x="1294300" y="3520100"/>
            <a:ext cx="3492600" cy="396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CACACA"/>
              </a:buClr>
              <a:buSzPts val="1400"/>
              <a:buFont typeface="Montserrat"/>
              <a:buChar char="●"/>
            </a:pPr>
            <a:r>
              <a:rPr b="0" i="0" lang="en-GB" sz="1400" u="none" cap="none" strike="noStrike">
                <a:solidFill>
                  <a:srgbClr val="CACACA"/>
                </a:solidFill>
                <a:latin typeface="Montserrat"/>
                <a:ea typeface="Montserrat"/>
                <a:cs typeface="Montserrat"/>
                <a:sym typeface="Montserrat"/>
              </a:rPr>
              <a:t>Unidad de estado solido externo (SDD)</a:t>
            </a:r>
            <a:endParaRPr b="0" i="0" sz="1800" u="none" cap="none" strike="noStrike">
              <a:solidFill>
                <a:srgbClr val="CACACA"/>
              </a:solidFill>
              <a:latin typeface="Average"/>
              <a:ea typeface="Average"/>
              <a:cs typeface="Average"/>
              <a:sym typeface="Average"/>
            </a:endParaRPr>
          </a:p>
        </p:txBody>
      </p:sp>
      <p:sp>
        <p:nvSpPr>
          <p:cNvPr id="302" name="Google Shape;302;p11"/>
          <p:cNvSpPr txBox="1"/>
          <p:nvPr/>
        </p:nvSpPr>
        <p:spPr>
          <a:xfrm>
            <a:off x="1294300" y="3994275"/>
            <a:ext cx="3492600" cy="396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CACACA"/>
              </a:buClr>
              <a:buSzPts val="1400"/>
              <a:buFont typeface="Montserrat"/>
              <a:buChar char="●"/>
            </a:pPr>
            <a:r>
              <a:rPr b="0" i="0" lang="en-GB" sz="1400" u="none" cap="none" strike="noStrike">
                <a:solidFill>
                  <a:srgbClr val="CACACA"/>
                </a:solidFill>
                <a:latin typeface="Montserrat"/>
                <a:ea typeface="Montserrat"/>
                <a:cs typeface="Montserrat"/>
                <a:sym typeface="Montserrat"/>
              </a:rPr>
              <a:t>Discos ópticos: CD, DVD, Blu-ray</a:t>
            </a:r>
            <a:endParaRPr b="0" i="0" sz="1800" u="none" cap="none" strike="noStrike">
              <a:solidFill>
                <a:srgbClr val="CACACA"/>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Disco Duro externo</a:t>
            </a:r>
            <a:endParaRPr/>
          </a:p>
        </p:txBody>
      </p:sp>
      <p:sp>
        <p:nvSpPr>
          <p:cNvPr id="308" name="Google Shape;308;p12"/>
          <p:cNvSpPr txBox="1"/>
          <p:nvPr>
            <p:ph idx="1" type="body"/>
          </p:nvPr>
        </p:nvSpPr>
        <p:spPr>
          <a:xfrm>
            <a:off x="2974100" y="1045600"/>
            <a:ext cx="54990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 Un disco duro externo es un dispositivo de almacenamiento que se conecta a una computadora u otro dispositivo a través de un cable o conexión inalámbrica. Este dispositivo proporciona espacio adicional para almacenar una amplia variedad de datos, como documentos, fotos, videos, música y programas.</a:t>
            </a:r>
            <a:endParaRPr/>
          </a:p>
        </p:txBody>
      </p:sp>
      <p:pic>
        <p:nvPicPr>
          <p:cNvPr id="309" name="Google Shape;309;p12"/>
          <p:cNvPicPr preferRelativeResize="0"/>
          <p:nvPr/>
        </p:nvPicPr>
        <p:blipFill rotWithShape="1">
          <a:blip r:embed="rId3">
            <a:alphaModFix/>
          </a:blip>
          <a:srcRect b="0" l="0" r="0" t="0"/>
          <a:stretch/>
        </p:blipFill>
        <p:spPr>
          <a:xfrm>
            <a:off x="5276176" y="2518700"/>
            <a:ext cx="3535225" cy="22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Unidad de estado sólido externo</a:t>
            </a:r>
            <a:endParaRPr/>
          </a:p>
        </p:txBody>
      </p:sp>
      <p:sp>
        <p:nvSpPr>
          <p:cNvPr id="315" name="Google Shape;315;p13"/>
          <p:cNvSpPr txBox="1"/>
          <p:nvPr>
            <p:ph idx="1" type="body"/>
          </p:nvPr>
        </p:nvSpPr>
        <p:spPr>
          <a:xfrm>
            <a:off x="2974100" y="1045600"/>
            <a:ext cx="5716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 Una unidad de estado sólido externo (SSD externo) es un dispositivo de almacenamiento de datos que utiliza tecnología de memoria flash para almacenar información de forma permanente. Estas unidades ofrecen velocidades de lectura y escritura rápidas, mayor durabilidad y menor consumo de energía en comparación con los discos duros tradicionales.</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316" name="Google Shape;316;p13"/>
          <p:cNvPicPr preferRelativeResize="0"/>
          <p:nvPr/>
        </p:nvPicPr>
        <p:blipFill rotWithShape="1">
          <a:blip r:embed="rId3">
            <a:alphaModFix/>
          </a:blip>
          <a:srcRect b="0" l="0" r="0" t="0"/>
          <a:stretch/>
        </p:blipFill>
        <p:spPr>
          <a:xfrm>
            <a:off x="5239850" y="2571750"/>
            <a:ext cx="3572500" cy="232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Memoria USB</a:t>
            </a:r>
            <a:endParaRPr/>
          </a:p>
        </p:txBody>
      </p:sp>
      <p:sp>
        <p:nvSpPr>
          <p:cNvPr id="322" name="Google Shape;322;p14"/>
          <p:cNvSpPr txBox="1"/>
          <p:nvPr>
            <p:ph idx="1" type="body"/>
          </p:nvPr>
        </p:nvSpPr>
        <p:spPr>
          <a:xfrm>
            <a:off x="2811000" y="1045575"/>
            <a:ext cx="59667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Las memorias USB, también conocidas como unidades flash USB o pendrives, son dispositivos de almacenamiento portátiles que se conectan a través de un puerto USB en computadoras, laptops, televisores, consolas de videojuegos y otros dispositivos compatibles. Estas unidades son compactas, ligeras y ofrecen una forma conveniente de almacenar, transferir y transportar datos de un lugar a otro.</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323" name="Google Shape;323;p14"/>
          <p:cNvPicPr preferRelativeResize="0"/>
          <p:nvPr/>
        </p:nvPicPr>
        <p:blipFill rotWithShape="1">
          <a:blip r:embed="rId3">
            <a:alphaModFix/>
          </a:blip>
          <a:srcRect b="0" l="0" r="0" t="0"/>
          <a:stretch/>
        </p:blipFill>
        <p:spPr>
          <a:xfrm>
            <a:off x="6549550" y="2767475"/>
            <a:ext cx="2228150" cy="222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Tarjetas de memoria </a:t>
            </a:r>
            <a:endParaRPr/>
          </a:p>
        </p:txBody>
      </p:sp>
      <p:sp>
        <p:nvSpPr>
          <p:cNvPr id="329" name="Google Shape;329;p15"/>
          <p:cNvSpPr txBox="1"/>
          <p:nvPr>
            <p:ph idx="1" type="body"/>
          </p:nvPr>
        </p:nvSpPr>
        <p:spPr>
          <a:xfrm>
            <a:off x="2898000" y="1000775"/>
            <a:ext cx="56187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 Las tarjetas de memoria son dispositivos de almacenamiento portátiles que se utilizan para almacenar datos en dispositivos electrónicos como cámaras digitales, teléfonos móviles, computadoras, consolas de videojuegos, entre otros. Estas tarjetas de memoria vienen en diferentes formatos y capacidades de almacenamiento, como tarjetas SD, microSD, CompactFlash, entre otras.</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330" name="Google Shape;330;p15"/>
          <p:cNvPicPr preferRelativeResize="0"/>
          <p:nvPr/>
        </p:nvPicPr>
        <p:blipFill rotWithShape="1">
          <a:blip r:embed="rId3">
            <a:alphaModFix/>
          </a:blip>
          <a:srcRect b="0" l="0" r="0" t="0"/>
          <a:stretch/>
        </p:blipFill>
        <p:spPr>
          <a:xfrm>
            <a:off x="5774375" y="2629575"/>
            <a:ext cx="2742324" cy="233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Discos ópticos  </a:t>
            </a:r>
            <a:endParaRPr/>
          </a:p>
        </p:txBody>
      </p:sp>
      <p:sp>
        <p:nvSpPr>
          <p:cNvPr id="336" name="Google Shape;336;p16"/>
          <p:cNvSpPr txBox="1"/>
          <p:nvPr>
            <p:ph idx="1" type="body"/>
          </p:nvPr>
        </p:nvSpPr>
        <p:spPr>
          <a:xfrm>
            <a:off x="2898000" y="1000775"/>
            <a:ext cx="56187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Los discos ópticos son dispositivos de almacenamiento de datos que utilizan tecnología óptica para leer y escribir información. Estos discos incluyen CD (Compact Disc), DVD (Digital Versatile Disc) y Blu-ray, y son comúnmente utilizados para almacenar música, videos, software y otros tipos de datos digitales. Cada tipo de disco óptico tiene diferentes capacidades de almacenamiento y velocidades de lectura/escritura.</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337" name="Google Shape;337;p16"/>
          <p:cNvPicPr preferRelativeResize="0"/>
          <p:nvPr/>
        </p:nvPicPr>
        <p:blipFill rotWithShape="1">
          <a:blip r:embed="rId3">
            <a:alphaModFix/>
          </a:blip>
          <a:srcRect b="0" l="0" r="0" t="0"/>
          <a:stretch/>
        </p:blipFill>
        <p:spPr>
          <a:xfrm>
            <a:off x="6024500" y="2702250"/>
            <a:ext cx="2749677" cy="230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7"/>
          <p:cNvSpPr txBox="1"/>
          <p:nvPr>
            <p:ph type="title"/>
          </p:nvPr>
        </p:nvSpPr>
        <p:spPr>
          <a:xfrm>
            <a:off x="645300" y="1420550"/>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Características</a:t>
            </a:r>
            <a:endParaRPr/>
          </a:p>
        </p:txBody>
      </p:sp>
      <p:sp>
        <p:nvSpPr>
          <p:cNvPr id="343" name="Google Shape;343;p17"/>
          <p:cNvSpPr txBox="1"/>
          <p:nvPr>
            <p:ph idx="1" type="body"/>
          </p:nvPr>
        </p:nvSpPr>
        <p:spPr>
          <a:xfrm>
            <a:off x="492150" y="1993250"/>
            <a:ext cx="3369600" cy="970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latin typeface="Arial"/>
                <a:ea typeface="Arial"/>
                <a:cs typeface="Arial"/>
                <a:sym typeface="Arial"/>
              </a:rPr>
              <a:t>Capacidad de almacenamiento</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Velocidad de transferencia </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Conectividad</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Portabilidad</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Durabilidad</a:t>
            </a:r>
            <a:endParaRPr sz="1500">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GB" sz="1500">
                <a:latin typeface="Arial"/>
                <a:ea typeface="Arial"/>
                <a:cs typeface="Arial"/>
                <a:sym typeface="Arial"/>
              </a:rPr>
              <a:t>Fiabilidad</a:t>
            </a:r>
            <a:endParaRPr sz="1500">
              <a:latin typeface="Arial"/>
              <a:ea typeface="Arial"/>
              <a:cs typeface="Arial"/>
              <a:sym typeface="Arial"/>
            </a:endParaRPr>
          </a:p>
        </p:txBody>
      </p:sp>
      <p:grpSp>
        <p:nvGrpSpPr>
          <p:cNvPr id="344" name="Google Shape;344;p17"/>
          <p:cNvGrpSpPr/>
          <p:nvPr/>
        </p:nvGrpSpPr>
        <p:grpSpPr>
          <a:xfrm>
            <a:off x="4066820" y="1553491"/>
            <a:ext cx="3159984" cy="2439109"/>
            <a:chOff x="3553042" y="1657806"/>
            <a:chExt cx="3461100" cy="2671532"/>
          </a:xfrm>
        </p:grpSpPr>
        <p:sp>
          <p:nvSpPr>
            <p:cNvPr id="345" name="Google Shape;345;p1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53" name="Google Shape;353;p17"/>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sp>
        <p:nvSpPr>
          <p:cNvPr id="354" name="Google Shape;354;p17"/>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p17"/>
          <p:cNvGrpSpPr/>
          <p:nvPr/>
        </p:nvGrpSpPr>
        <p:grpSpPr>
          <a:xfrm>
            <a:off x="6762480" y="2546254"/>
            <a:ext cx="1024386" cy="1522884"/>
            <a:chOff x="6505573" y="2745170"/>
            <a:chExt cx="1122000" cy="1668000"/>
          </a:xfrm>
        </p:grpSpPr>
        <p:sp>
          <p:nvSpPr>
            <p:cNvPr id="356" name="Google Shape;356;p1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60" name="Google Shape;360;p17"/>
          <p:cNvPicPr preferRelativeResize="0"/>
          <p:nvPr/>
        </p:nvPicPr>
        <p:blipFill rotWithShape="1">
          <a:blip r:embed="rId3">
            <a:alphaModFix/>
          </a:blip>
          <a:srcRect b="16019" l="53168" r="26237" t="53058"/>
          <a:stretch/>
        </p:blipFill>
        <p:spPr>
          <a:xfrm>
            <a:off x="6762097" y="2613771"/>
            <a:ext cx="1024200" cy="1333200"/>
          </a:xfrm>
          <a:prstGeom prst="rect">
            <a:avLst/>
          </a:prstGeom>
          <a:noFill/>
          <a:ln>
            <a:noFill/>
          </a:ln>
        </p:spPr>
      </p:pic>
      <p:sp>
        <p:nvSpPr>
          <p:cNvPr id="361" name="Google Shape;361;p17"/>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17"/>
          <p:cNvGrpSpPr/>
          <p:nvPr/>
        </p:nvGrpSpPr>
        <p:grpSpPr>
          <a:xfrm>
            <a:off x="6405845" y="3121897"/>
            <a:ext cx="520684" cy="1036471"/>
            <a:chOff x="9543736" y="4486132"/>
            <a:chExt cx="570300" cy="1135236"/>
          </a:xfrm>
        </p:grpSpPr>
        <p:sp>
          <p:nvSpPr>
            <p:cNvPr id="363" name="Google Shape;363;p1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67" name="Google Shape;367;p17"/>
          <p:cNvPicPr preferRelativeResize="0"/>
          <p:nvPr/>
        </p:nvPicPr>
        <p:blipFill rotWithShape="1">
          <a:blip r:embed="rId3">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368" name="Google Shape;368;p17"/>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Periféricos de entrada/salida</a:t>
            </a:r>
            <a:endParaRPr/>
          </a:p>
        </p:txBody>
      </p:sp>
      <p:sp>
        <p:nvSpPr>
          <p:cNvPr id="374" name="Google Shape;374;p18"/>
          <p:cNvSpPr txBox="1"/>
          <p:nvPr>
            <p:ph idx="1" type="body"/>
          </p:nvPr>
        </p:nvSpPr>
        <p:spPr>
          <a:xfrm>
            <a:off x="1297500" y="1307850"/>
            <a:ext cx="7038900" cy="13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400">
                <a:solidFill>
                  <a:srgbClr val="FFFFFF"/>
                </a:solidFill>
              </a:rPr>
              <a:t>Los periféricos mixtos son dispositivos que combinan funciones de entrada y salida, permitiendo interactuar con el sistema informático de múltiples maneras. Estos dispositivos son esenciales en la informática moderna, ya que optimizan y facilitan la experiencia del usuario.</a:t>
            </a:r>
            <a:endParaRPr sz="1400"/>
          </a:p>
        </p:txBody>
      </p:sp>
      <p:pic>
        <p:nvPicPr>
          <p:cNvPr id="375" name="Google Shape;375;p18"/>
          <p:cNvPicPr preferRelativeResize="0"/>
          <p:nvPr/>
        </p:nvPicPr>
        <p:blipFill rotWithShape="1">
          <a:blip r:embed="rId3">
            <a:alphaModFix/>
          </a:blip>
          <a:srcRect b="0" l="0" r="0" t="0"/>
          <a:stretch/>
        </p:blipFill>
        <p:spPr>
          <a:xfrm>
            <a:off x="1297500" y="2398075"/>
            <a:ext cx="7038900" cy="239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endParaRPr/>
          </a:p>
          <a:p>
            <a:pPr indent="0" lvl="0" marL="0" rtl="0" algn="l">
              <a:lnSpc>
                <a:spcPct val="100000"/>
              </a:lnSpc>
              <a:spcBef>
                <a:spcPts val="0"/>
              </a:spcBef>
              <a:spcAft>
                <a:spcPts val="0"/>
              </a:spcAft>
              <a:buSzPts val="2400"/>
              <a:buNone/>
            </a:pPr>
            <a:r>
              <a:rPr lang="en-GB"/>
              <a:t>        Ejemplos de Periféricos Mixtos</a:t>
            </a:r>
            <a:endParaRPr/>
          </a:p>
        </p:txBody>
      </p:sp>
      <p:cxnSp>
        <p:nvCxnSpPr>
          <p:cNvPr id="381" name="Google Shape;381;p19"/>
          <p:cNvCxnSpPr/>
          <p:nvPr/>
        </p:nvCxnSpPr>
        <p:spPr>
          <a:xfrm flipH="1">
            <a:off x="773845" y="1411300"/>
            <a:ext cx="7596300" cy="10500"/>
          </a:xfrm>
          <a:prstGeom prst="straightConnector1">
            <a:avLst/>
          </a:prstGeom>
          <a:noFill/>
          <a:ln cap="flat" cmpd="sng" w="9525">
            <a:solidFill>
              <a:srgbClr val="B7B7B7"/>
            </a:solidFill>
            <a:prstDash val="solid"/>
            <a:round/>
            <a:headEnd len="sm" w="sm" type="none"/>
            <a:tailEnd len="sm" w="sm" type="none"/>
          </a:ln>
        </p:spPr>
      </p:cxnSp>
      <p:sp>
        <p:nvSpPr>
          <p:cNvPr id="382" name="Google Shape;382;p19"/>
          <p:cNvSpPr txBox="1"/>
          <p:nvPr/>
        </p:nvSpPr>
        <p:spPr>
          <a:xfrm>
            <a:off x="1297500" y="1848238"/>
            <a:ext cx="26073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lt1"/>
                </a:solidFill>
                <a:latin typeface="Lato"/>
                <a:ea typeface="Lato"/>
                <a:cs typeface="Lato"/>
                <a:sym typeface="Lato"/>
              </a:rPr>
              <a:t>Pantallas Táctiles</a:t>
            </a:r>
            <a:endParaRPr b="0" i="0" sz="1500" u="none" cap="none" strike="noStrike">
              <a:solidFill>
                <a:schemeClr val="lt1"/>
              </a:solidFill>
              <a:latin typeface="Lato"/>
              <a:ea typeface="Lato"/>
              <a:cs typeface="Lato"/>
              <a:sym typeface="Lato"/>
            </a:endParaRPr>
          </a:p>
        </p:txBody>
      </p:sp>
      <p:pic>
        <p:nvPicPr>
          <p:cNvPr id="383" name="Google Shape;383;p19"/>
          <p:cNvPicPr preferRelativeResize="0"/>
          <p:nvPr/>
        </p:nvPicPr>
        <p:blipFill rotWithShape="1">
          <a:blip r:embed="rId3">
            <a:alphaModFix/>
          </a:blip>
          <a:srcRect b="0" l="0" r="0" t="0"/>
          <a:stretch/>
        </p:blipFill>
        <p:spPr>
          <a:xfrm>
            <a:off x="507125" y="2390913"/>
            <a:ext cx="3733450" cy="2259650"/>
          </a:xfrm>
          <a:prstGeom prst="rect">
            <a:avLst/>
          </a:prstGeom>
          <a:noFill/>
          <a:ln>
            <a:noFill/>
          </a:ln>
        </p:spPr>
      </p:pic>
      <p:sp>
        <p:nvSpPr>
          <p:cNvPr id="384" name="Google Shape;384;p19"/>
          <p:cNvSpPr txBox="1"/>
          <p:nvPr/>
        </p:nvSpPr>
        <p:spPr>
          <a:xfrm>
            <a:off x="5197175" y="1848250"/>
            <a:ext cx="2483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lt1"/>
                </a:solidFill>
                <a:latin typeface="Lato"/>
                <a:ea typeface="Lato"/>
                <a:cs typeface="Lato"/>
                <a:sym typeface="Lato"/>
              </a:rPr>
              <a:t>Impresoras Multifunción</a:t>
            </a:r>
            <a:endParaRPr b="0" i="0" sz="1600" u="none" cap="none" strike="noStrike">
              <a:solidFill>
                <a:schemeClr val="lt1"/>
              </a:solidFill>
              <a:latin typeface="Lato"/>
              <a:ea typeface="Lato"/>
              <a:cs typeface="Lato"/>
              <a:sym typeface="Lato"/>
            </a:endParaRPr>
          </a:p>
        </p:txBody>
      </p:sp>
      <p:pic>
        <p:nvPicPr>
          <p:cNvPr id="385" name="Google Shape;385;p19"/>
          <p:cNvPicPr preferRelativeResize="0"/>
          <p:nvPr/>
        </p:nvPicPr>
        <p:blipFill rotWithShape="1">
          <a:blip r:embed="rId4">
            <a:alphaModFix/>
          </a:blip>
          <a:srcRect b="0" l="0" r="0" t="0"/>
          <a:stretch/>
        </p:blipFill>
        <p:spPr>
          <a:xfrm>
            <a:off x="4926725" y="2357325"/>
            <a:ext cx="3733450" cy="23268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4000"/>
              <a:buNone/>
            </a:pPr>
            <a:r>
              <a:rPr lang="en-GB" sz="1500">
                <a:highlight>
                  <a:schemeClr val="dk1"/>
                </a:highlight>
                <a:latin typeface="Lato"/>
                <a:ea typeface="Lato"/>
                <a:cs typeface="Lato"/>
                <a:sym typeface="Lato"/>
              </a:rPr>
              <a:t>Se considera periférico a los dispositivos que no pertenecen al núcleo fundamental del ordenador, es decir, es un dispositivo independiente conectado externa o internamente a la tarjeta madre que permite realizar operaciones de entrada/salida (E/S) complementarias al proceso de datos que realiza la CPU.</a:t>
            </a:r>
            <a:endParaRPr sz="1800">
              <a:highlight>
                <a:schemeClr val="dk1"/>
              </a:highlight>
            </a:endParaRPr>
          </a:p>
        </p:txBody>
      </p:sp>
      <p:sp>
        <p:nvSpPr>
          <p:cNvPr id="235" name="Google Shape;235;p2"/>
          <p:cNvSpPr txBox="1"/>
          <p:nvPr>
            <p:ph idx="1" type="subTitle"/>
          </p:nvPr>
        </p:nvSpPr>
        <p:spPr>
          <a:xfrm>
            <a:off x="3537150" y="817400"/>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3500"/>
              <a:t>Periféricos</a:t>
            </a: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20"/>
          <p:cNvSpPr txBox="1"/>
          <p:nvPr/>
        </p:nvSpPr>
        <p:spPr>
          <a:xfrm>
            <a:off x="2310600" y="624450"/>
            <a:ext cx="5175600" cy="7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Lato"/>
                <a:ea typeface="Lato"/>
                <a:cs typeface="Lato"/>
                <a:sym typeface="Lato"/>
              </a:rPr>
              <a:t>Ventajas de los Periféricos Mixtos</a:t>
            </a:r>
            <a:endParaRPr b="0" i="0" sz="2400" u="none" cap="none" strike="noStrike">
              <a:solidFill>
                <a:schemeClr val="lt1"/>
              </a:solidFill>
              <a:latin typeface="Lato"/>
              <a:ea typeface="Lato"/>
              <a:cs typeface="Lato"/>
              <a:sym typeface="Lato"/>
            </a:endParaRPr>
          </a:p>
        </p:txBody>
      </p:sp>
      <p:sp>
        <p:nvSpPr>
          <p:cNvPr id="391" name="Google Shape;391;p20"/>
          <p:cNvSpPr txBox="1"/>
          <p:nvPr/>
        </p:nvSpPr>
        <p:spPr>
          <a:xfrm>
            <a:off x="1846175" y="1209750"/>
            <a:ext cx="6154500" cy="3760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lt1"/>
              </a:buClr>
              <a:buSzPts val="1600"/>
              <a:buFont typeface="Lato"/>
              <a:buChar char="●"/>
            </a:pPr>
            <a:r>
              <a:rPr b="0" i="0" lang="en-GB" sz="1600" u="none" cap="none" strike="noStrike">
                <a:solidFill>
                  <a:schemeClr val="lt1"/>
                </a:solidFill>
                <a:latin typeface="Lato"/>
                <a:ea typeface="Lato"/>
                <a:cs typeface="Lato"/>
                <a:sym typeface="Lato"/>
              </a:rPr>
              <a:t>Eficiencia: La combinación de funciones en un solo dispositivo reduce la necesidad de múltiples periféricos, ahorrando espacio y recursos.</a:t>
            </a:r>
            <a:endParaRPr b="0" i="0" sz="1600" u="none" cap="none" strike="noStrike">
              <a:solidFill>
                <a:schemeClr val="l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Lato"/>
              <a:ea typeface="Lato"/>
              <a:cs typeface="Lato"/>
              <a:sym typeface="Lato"/>
            </a:endParaRPr>
          </a:p>
          <a:p>
            <a:pPr indent="-330200" lvl="0" marL="457200" marR="0" rtl="0" algn="l">
              <a:lnSpc>
                <a:spcPct val="115000"/>
              </a:lnSpc>
              <a:spcBef>
                <a:spcPts val="0"/>
              </a:spcBef>
              <a:spcAft>
                <a:spcPts val="0"/>
              </a:spcAft>
              <a:buClr>
                <a:schemeClr val="lt1"/>
              </a:buClr>
              <a:buSzPts val="1600"/>
              <a:buFont typeface="Lato"/>
              <a:buChar char="●"/>
            </a:pPr>
            <a:r>
              <a:rPr b="0" i="0" lang="en-GB" sz="1600" u="none" cap="none" strike="noStrike">
                <a:solidFill>
                  <a:schemeClr val="lt1"/>
                </a:solidFill>
                <a:latin typeface="Lato"/>
                <a:ea typeface="Lato"/>
                <a:cs typeface="Lato"/>
                <a:sym typeface="Lato"/>
              </a:rPr>
              <a:t>Mejora de la Experiencia del Usuario: Permiten interacciones más naturales y directas con el sistema, como el uso de pantallas táctiles que simplifican la navegación y el control.</a:t>
            </a:r>
            <a:endParaRPr b="0" i="0" sz="1600" u="none" cap="none" strike="noStrike">
              <a:solidFill>
                <a:schemeClr val="l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Lato"/>
              <a:ea typeface="Lato"/>
              <a:cs typeface="Lato"/>
              <a:sym typeface="Lato"/>
            </a:endParaRPr>
          </a:p>
          <a:p>
            <a:pPr indent="-330200" lvl="0" marL="457200" marR="0" rtl="0" algn="l">
              <a:lnSpc>
                <a:spcPct val="115000"/>
              </a:lnSpc>
              <a:spcBef>
                <a:spcPts val="0"/>
              </a:spcBef>
              <a:spcAft>
                <a:spcPts val="0"/>
              </a:spcAft>
              <a:buClr>
                <a:schemeClr val="lt1"/>
              </a:buClr>
              <a:buSzPts val="1600"/>
              <a:buFont typeface="Lato"/>
              <a:buChar char="●"/>
            </a:pPr>
            <a:r>
              <a:rPr b="0" i="0" lang="en-GB" sz="1600" u="none" cap="none" strike="noStrike">
                <a:solidFill>
                  <a:schemeClr val="lt1"/>
                </a:solidFill>
                <a:latin typeface="Lato"/>
                <a:ea typeface="Lato"/>
                <a:cs typeface="Lato"/>
                <a:sym typeface="Lato"/>
              </a:rPr>
              <a:t>Costos Reducidos: Comprar un dispositivo que cumpla varias funciones puede ser más económico que adquirir varios dispositivos separados.</a:t>
            </a:r>
            <a:endParaRPr b="0" i="0" sz="1600" u="none" cap="none" strike="noStrike">
              <a:solidFill>
                <a:schemeClr val="lt1"/>
              </a:solidFill>
              <a:latin typeface="Lato"/>
              <a:ea typeface="Lato"/>
              <a:cs typeface="Lato"/>
              <a:sym typeface="Lato"/>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5" name="Shape 395"/>
        <p:cNvGrpSpPr/>
        <p:nvPr/>
      </p:nvGrpSpPr>
      <p:grpSpPr>
        <a:xfrm>
          <a:off x="0" y="0"/>
          <a:ext cx="0" cy="0"/>
          <a:chOff x="0" y="0"/>
          <a:chExt cx="0" cy="0"/>
        </a:xfrm>
      </p:grpSpPr>
      <p:sp>
        <p:nvSpPr>
          <p:cNvPr id="396" name="Google Shape;396;g3692f70f1f5_0_0"/>
          <p:cNvSpPr txBox="1"/>
          <p:nvPr/>
        </p:nvSpPr>
        <p:spPr>
          <a:xfrm>
            <a:off x="2310600" y="624450"/>
            <a:ext cx="5175600" cy="7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800"/>
              <a:buFont typeface="Arial"/>
              <a:buNone/>
            </a:pPr>
            <a:r>
              <a:rPr lang="en-GB" sz="1800">
                <a:solidFill>
                  <a:schemeClr val="lt1"/>
                </a:solidFill>
                <a:latin typeface="Montserrat"/>
                <a:ea typeface="Montserrat"/>
                <a:cs typeface="Montserrat"/>
                <a:sym typeface="Montserrat"/>
              </a:rPr>
              <a:t>Periféricos de comunicación</a:t>
            </a:r>
            <a:endParaRPr sz="1800">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2400"/>
              <a:buFont typeface="Arial"/>
              <a:buNone/>
            </a:pPr>
            <a:r>
              <a:t/>
            </a:r>
            <a:endParaRPr sz="2400">
              <a:solidFill>
                <a:schemeClr val="lt1"/>
              </a:solidFill>
              <a:latin typeface="Lato"/>
              <a:ea typeface="Lato"/>
              <a:cs typeface="Lato"/>
              <a:sym typeface="Lato"/>
            </a:endParaRPr>
          </a:p>
        </p:txBody>
      </p:sp>
      <p:sp>
        <p:nvSpPr>
          <p:cNvPr id="397" name="Google Shape;397;g3692f70f1f5_0_0"/>
          <p:cNvSpPr txBox="1"/>
          <p:nvPr/>
        </p:nvSpPr>
        <p:spPr>
          <a:xfrm>
            <a:off x="1157025" y="1191250"/>
            <a:ext cx="6843600" cy="3778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Permiten interacción con otras computadoras y periféricos.</a:t>
            </a:r>
            <a:endParaRPr sz="1700">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b="0" i="0" sz="2000" u="none" cap="none" strike="noStrike">
              <a:solidFill>
                <a:schemeClr val="lt1"/>
              </a:solidFill>
              <a:latin typeface="Lato"/>
              <a:ea typeface="Lato"/>
              <a:cs typeface="Lato"/>
              <a:sym typeface="Lato"/>
            </a:endParaRPr>
          </a:p>
          <a:p>
            <a:pPr indent="0" lvl="0" marL="0" rtl="0" algn="l">
              <a:spcBef>
                <a:spcPts val="0"/>
              </a:spcBef>
              <a:spcAft>
                <a:spcPts val="0"/>
              </a:spcAft>
              <a:buNone/>
            </a:pPr>
            <a:r>
              <a:rPr lang="en-GB" sz="1700">
                <a:solidFill>
                  <a:schemeClr val="lt1"/>
                </a:solidFill>
                <a:latin typeface="Lato"/>
                <a:ea typeface="Lato"/>
                <a:cs typeface="Lato"/>
                <a:sym typeface="Lato"/>
              </a:rPr>
              <a:t>Ejemplos:</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Fax</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Tarjeta de red</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Concentrador</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Conmutador</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Router</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Tarjeta inalámbrica </a:t>
            </a:r>
            <a:endParaRPr sz="17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1700">
                <a:solidFill>
                  <a:schemeClr val="lt1"/>
                </a:solidFill>
                <a:latin typeface="Lato"/>
                <a:ea typeface="Lato"/>
                <a:cs typeface="Lato"/>
                <a:sym typeface="Lato"/>
              </a:rPr>
              <a:t>Tarjeta Bluetooth</a:t>
            </a:r>
            <a:endParaRPr b="0" i="0" sz="2000" u="none" cap="none" strike="noStrike">
              <a:solidFill>
                <a:schemeClr val="lt1"/>
              </a:solidFill>
              <a:latin typeface="Lato"/>
              <a:ea typeface="Lato"/>
              <a:cs typeface="Lato"/>
              <a:sym typeface="Lato"/>
            </a:endParaRPr>
          </a:p>
        </p:txBody>
      </p:sp>
      <p:pic>
        <p:nvPicPr>
          <p:cNvPr id="398" name="Google Shape;398;g3692f70f1f5_0_0"/>
          <p:cNvPicPr preferRelativeResize="0"/>
          <p:nvPr/>
        </p:nvPicPr>
        <p:blipFill rotWithShape="1">
          <a:blip r:embed="rId3">
            <a:alphaModFix/>
          </a:blip>
          <a:srcRect b="0" l="0" r="0" t="0"/>
          <a:stretch/>
        </p:blipFill>
        <p:spPr>
          <a:xfrm>
            <a:off x="6127253" y="1746328"/>
            <a:ext cx="2668625" cy="266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
          <p:cNvSpPr txBox="1"/>
          <p:nvPr>
            <p:ph type="ctrTitle"/>
          </p:nvPr>
        </p:nvSpPr>
        <p:spPr>
          <a:xfrm>
            <a:off x="3510325" y="707775"/>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4000"/>
              <a:buNone/>
            </a:pPr>
            <a:r>
              <a:rPr i="1" lang="en-GB" sz="1300" u="sng">
                <a:highlight>
                  <a:schemeClr val="dk1"/>
                </a:highlight>
                <a:latin typeface="Lato"/>
                <a:ea typeface="Lato"/>
                <a:cs typeface="Lato"/>
                <a:sym typeface="Lato"/>
              </a:rPr>
              <a:t>Características:</a:t>
            </a:r>
            <a:endParaRPr i="1" sz="1300" u="sng">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Los dispositivos periféricos se conectan por medio de puertos USB, puertos en paralelo, puertos en serie, puertos VGA, puertos de audio, entre otros.</a:t>
            </a:r>
            <a:endParaRPr sz="1150">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Debido a que un periférico no es esencial para un sistema, este puede seguir funcionando correctamente, simplemente que lo hace sin capacidades extras. Esto no quita que algunos periféricos sean fundamentales para la usabilidad de una computadora, como una pantalla, mouse o teclado.</a:t>
            </a:r>
            <a:endParaRPr sz="1150">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Aunque los periféricos no realizan ningún proceso informático central, estos confieren ciertas capacidades al sistema que pueden ser esenciales para su usabilidad y correcto funcionamiento.</a:t>
            </a:r>
            <a:endParaRPr sz="1200">
              <a:highlight>
                <a:schemeClr val="dk1"/>
              </a:highlight>
              <a:latin typeface="Lato"/>
              <a:ea typeface="Lato"/>
              <a:cs typeface="Lato"/>
              <a:sym typeface="Lato"/>
            </a:endParaRPr>
          </a:p>
          <a:p>
            <a:pPr indent="-304800" lvl="0" marL="457200" rtl="0" algn="l">
              <a:lnSpc>
                <a:spcPct val="150000"/>
              </a:lnSpc>
              <a:spcBef>
                <a:spcPts val="0"/>
              </a:spcBef>
              <a:spcAft>
                <a:spcPts val="0"/>
              </a:spcAft>
              <a:buSzPts val="1200"/>
              <a:buFont typeface="Lato"/>
              <a:buChar char="●"/>
            </a:pPr>
            <a:r>
              <a:rPr lang="en-GB" sz="1200">
                <a:highlight>
                  <a:schemeClr val="dk1"/>
                </a:highlight>
                <a:latin typeface="Lato"/>
                <a:ea typeface="Lato"/>
                <a:cs typeface="Lato"/>
                <a:sym typeface="Lato"/>
              </a:rPr>
              <a:t>En su mayoría suelen ser externos.</a:t>
            </a:r>
            <a:endParaRPr sz="1200">
              <a:highlight>
                <a:schemeClr val="dk1"/>
              </a:highlight>
              <a:latin typeface="Lato"/>
              <a:ea typeface="Lato"/>
              <a:cs typeface="Lato"/>
              <a:sym typeface="Lato"/>
            </a:endParaRPr>
          </a:p>
          <a:p>
            <a:pPr indent="0" lvl="0" marL="0" rtl="0" algn="l">
              <a:lnSpc>
                <a:spcPct val="100000"/>
              </a:lnSpc>
              <a:spcBef>
                <a:spcPts val="0"/>
              </a:spcBef>
              <a:spcAft>
                <a:spcPts val="0"/>
              </a:spcAft>
              <a:buSzPts val="4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type="ctrTitle"/>
          </p:nvPr>
        </p:nvSpPr>
        <p:spPr>
          <a:xfrm>
            <a:off x="3831825"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4000"/>
              <a:buNone/>
            </a:pPr>
            <a:r>
              <a:rPr i="1" lang="en-GB" sz="1900" u="sng">
                <a:highlight>
                  <a:schemeClr val="dk1"/>
                </a:highlight>
                <a:latin typeface="Lato"/>
                <a:ea typeface="Lato"/>
                <a:cs typeface="Lato"/>
                <a:sym typeface="Lato"/>
              </a:rPr>
              <a:t>Tipos de periféricos:</a:t>
            </a:r>
            <a:endParaRPr i="1" sz="1900" u="sng">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entrada.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salida.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entrada/salida.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almacenamiento.</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comunicación.</a:t>
            </a:r>
            <a:endParaRPr sz="4600">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
          <p:cNvSpPr txBox="1"/>
          <p:nvPr>
            <p:ph type="title"/>
          </p:nvPr>
        </p:nvSpPr>
        <p:spPr>
          <a:xfrm>
            <a:off x="1351875" y="6534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Periféricos de entrada</a:t>
            </a:r>
            <a:endParaRPr/>
          </a:p>
        </p:txBody>
      </p:sp>
      <p:sp>
        <p:nvSpPr>
          <p:cNvPr id="251" name="Google Shape;251;p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Los periféricos de entrada son todos los dispositivos que permiten al usuario introducir datos, comandos o señales en una computadora. Estos dispositivos capturan información del usuario o del entorno y la envían al sistema para su procesamiento</a:t>
            </a:r>
            <a:endParaRPr/>
          </a:p>
          <a:p>
            <a:pPr indent="0" lvl="0" marL="0" rtl="0" algn="l">
              <a:lnSpc>
                <a:spcPct val="115000"/>
              </a:lnSpc>
              <a:spcBef>
                <a:spcPts val="1600"/>
              </a:spcBef>
              <a:spcAft>
                <a:spcPts val="1600"/>
              </a:spcAft>
              <a:buSzPts val="1300"/>
              <a:buNone/>
            </a:pPr>
            <a:r>
              <a:t/>
            </a:r>
            <a:endParaRPr/>
          </a:p>
        </p:txBody>
      </p:sp>
      <p:pic>
        <p:nvPicPr>
          <p:cNvPr id="252" name="Google Shape;252;p5"/>
          <p:cNvPicPr preferRelativeResize="0"/>
          <p:nvPr/>
        </p:nvPicPr>
        <p:blipFill rotWithShape="1">
          <a:blip r:embed="rId3">
            <a:alphaModFix/>
          </a:blip>
          <a:srcRect b="9346" l="0" r="2629" t="0"/>
          <a:stretch/>
        </p:blipFill>
        <p:spPr>
          <a:xfrm>
            <a:off x="0" y="2725675"/>
            <a:ext cx="3617125" cy="2417825"/>
          </a:xfrm>
          <a:prstGeom prst="rect">
            <a:avLst/>
          </a:prstGeom>
          <a:noFill/>
          <a:ln>
            <a:noFill/>
          </a:ln>
        </p:spPr>
      </p:pic>
      <p:pic>
        <p:nvPicPr>
          <p:cNvPr id="253" name="Google Shape;253;p5"/>
          <p:cNvPicPr preferRelativeResize="0"/>
          <p:nvPr/>
        </p:nvPicPr>
        <p:blipFill rotWithShape="1">
          <a:blip r:embed="rId4">
            <a:alphaModFix/>
          </a:blip>
          <a:srcRect b="0" l="0" r="0" t="0"/>
          <a:stretch/>
        </p:blipFill>
        <p:spPr>
          <a:xfrm>
            <a:off x="6286500" y="3184150"/>
            <a:ext cx="2857500" cy="1600200"/>
          </a:xfrm>
          <a:prstGeom prst="rect">
            <a:avLst/>
          </a:prstGeom>
          <a:noFill/>
          <a:ln>
            <a:noFill/>
          </a:ln>
        </p:spPr>
      </p:pic>
      <p:pic>
        <p:nvPicPr>
          <p:cNvPr id="254" name="Google Shape;254;p5"/>
          <p:cNvPicPr preferRelativeResize="0"/>
          <p:nvPr/>
        </p:nvPicPr>
        <p:blipFill rotWithShape="1">
          <a:blip r:embed="rId5">
            <a:alphaModFix/>
          </a:blip>
          <a:srcRect b="0" l="0" r="0" t="0"/>
          <a:stretch/>
        </p:blipFill>
        <p:spPr>
          <a:xfrm>
            <a:off x="3799750" y="3000363"/>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
          <p:cNvSpPr txBox="1"/>
          <p:nvPr>
            <p:ph type="title"/>
          </p:nvPr>
        </p:nvSpPr>
        <p:spPr>
          <a:xfrm>
            <a:off x="1201350" y="10667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Periféricos de salida</a:t>
            </a:r>
            <a:endParaRPr/>
          </a:p>
        </p:txBody>
      </p:sp>
      <p:sp>
        <p:nvSpPr>
          <p:cNvPr id="260" name="Google Shape;260;p6"/>
          <p:cNvSpPr txBox="1"/>
          <p:nvPr>
            <p:ph idx="1" type="body"/>
          </p:nvPr>
        </p:nvSpPr>
        <p:spPr>
          <a:xfrm>
            <a:off x="753100" y="21673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300"/>
              <a:buNone/>
            </a:pPr>
            <a:r>
              <a:rPr lang="en-GB" sz="1100"/>
              <a:t>Los periféricos de salida son aquellos componentes que se conectan a una computadora con el fin de mostrar a los usuarios de una manera entendible, toda la información que ha sido procesada y emitida por el computador.</a:t>
            </a:r>
            <a:endParaRPr sz="1100"/>
          </a:p>
          <a:p>
            <a:pPr indent="0" lvl="0" marL="0" rtl="0" algn="l">
              <a:lnSpc>
                <a:spcPct val="160000"/>
              </a:lnSpc>
              <a:spcBef>
                <a:spcPts val="1500"/>
              </a:spcBef>
              <a:spcAft>
                <a:spcPts val="0"/>
              </a:spcAft>
              <a:buSzPts val="1300"/>
              <a:buNone/>
            </a:pPr>
            <a:r>
              <a:rPr lang="en-GB" sz="1100"/>
              <a:t>En este sentido, los dispositivos de salida traducen la información generada por el ordenador en </a:t>
            </a:r>
            <a:r>
              <a:rPr b="1" lang="en-GB" sz="1100"/>
              <a:t>lenguaje binario</a:t>
            </a:r>
            <a:r>
              <a:rPr lang="en-GB" sz="1100"/>
              <a:t>, y lo representan en formatos que el ser humano puede entender y utilizar, es decir, caracteres (texto), sonidos, imágenes, y otros.</a:t>
            </a:r>
            <a:endParaRPr sz="1100"/>
          </a:p>
          <a:p>
            <a:pPr indent="0" lvl="0" marL="0" rtl="0" algn="l">
              <a:lnSpc>
                <a:spcPct val="115000"/>
              </a:lnSpc>
              <a:spcBef>
                <a:spcPts val="1500"/>
              </a:spcBef>
              <a:spcAft>
                <a:spcPts val="1600"/>
              </a:spcAft>
              <a:buSzPts val="1300"/>
              <a:buNone/>
            </a:pPr>
            <a:r>
              <a:rPr lang="en-GB" sz="1200"/>
              <a:t>Se suele decir que un periférico de salida es el medio utilizado por la computadora para comunicarse con el usuario, mientras que los periféricos de entrada, son los que permiten al usuario, enviar información al ordenador</a:t>
            </a:r>
            <a:r>
              <a:rPr lang="en-GB"/>
              <a:t>.</a:t>
            </a:r>
            <a:endParaRPr/>
          </a:p>
        </p:txBody>
      </p:sp>
      <p:pic>
        <p:nvPicPr>
          <p:cNvPr id="261" name="Google Shape;261;p6"/>
          <p:cNvPicPr preferRelativeResize="0"/>
          <p:nvPr/>
        </p:nvPicPr>
        <p:blipFill rotWithShape="1">
          <a:blip r:embed="rId3">
            <a:alphaModFix/>
          </a:blip>
          <a:srcRect b="0" l="0" r="0" t="0"/>
          <a:stretch/>
        </p:blipFill>
        <p:spPr>
          <a:xfrm>
            <a:off x="5864550" y="215050"/>
            <a:ext cx="3055900" cy="189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Tipos de periféricos de salida</a:t>
            </a:r>
            <a:endParaRPr/>
          </a:p>
        </p:txBody>
      </p:sp>
      <p:sp>
        <p:nvSpPr>
          <p:cNvPr id="267" name="Google Shape;267;p7"/>
          <p:cNvSpPr txBox="1"/>
          <p:nvPr>
            <p:ph idx="1" type="body"/>
          </p:nvPr>
        </p:nvSpPr>
        <p:spPr>
          <a:xfrm>
            <a:off x="1297500" y="2219775"/>
            <a:ext cx="3798900" cy="2353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1500"/>
              </a:spcAft>
              <a:buSzPts val="1300"/>
              <a:buNone/>
            </a:pPr>
            <a:r>
              <a:rPr lang="en-GB" sz="1200"/>
              <a:t>Se trata de los periféricos </a:t>
            </a:r>
            <a:r>
              <a:rPr b="1" lang="en-GB" sz="1200"/>
              <a:t>que permiten representar de manera visible la información que genera o procesa un computador</a:t>
            </a:r>
            <a:r>
              <a:rPr lang="en-GB" sz="1200"/>
              <a:t>. Gracias a este tipo de periféricos, una persona puede ver imágenes, videos o interfaces generados por la computadora. El dispositivo visual por excelencia es el monitor.</a:t>
            </a:r>
            <a:endParaRPr/>
          </a:p>
        </p:txBody>
      </p:sp>
      <p:sp>
        <p:nvSpPr>
          <p:cNvPr id="268" name="Google Shape;268;p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9" name="Google Shape;269;p7"/>
          <p:cNvPicPr preferRelativeResize="0"/>
          <p:nvPr/>
        </p:nvPicPr>
        <p:blipFill rotWithShape="1">
          <a:blip r:embed="rId3">
            <a:alphaModFix/>
          </a:blip>
          <a:srcRect b="0" l="0" r="0" t="0"/>
          <a:stretch/>
        </p:blipFill>
        <p:spPr>
          <a:xfrm>
            <a:off x="5528050" y="427725"/>
            <a:ext cx="2657600" cy="2620225"/>
          </a:xfrm>
          <a:prstGeom prst="rect">
            <a:avLst/>
          </a:prstGeom>
          <a:noFill/>
          <a:ln>
            <a:noFill/>
          </a:ln>
        </p:spPr>
      </p:pic>
      <p:sp>
        <p:nvSpPr>
          <p:cNvPr id="270" name="Google Shape;270;p7"/>
          <p:cNvSpPr txBox="1"/>
          <p:nvPr/>
        </p:nvSpPr>
        <p:spPr>
          <a:xfrm>
            <a:off x="1338700" y="173870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400"/>
              </a:spcBef>
              <a:spcAft>
                <a:spcPts val="400"/>
              </a:spcAft>
              <a:buClr>
                <a:srgbClr val="000000"/>
              </a:buClr>
              <a:buSzPts val="1200"/>
              <a:buFont typeface="Arial"/>
              <a:buNone/>
            </a:pPr>
            <a:r>
              <a:rPr b="0" i="0" lang="en-GB" sz="1200" u="none" cap="none" strike="noStrike">
                <a:solidFill>
                  <a:schemeClr val="lt1"/>
                </a:solidFill>
                <a:latin typeface="Lato"/>
                <a:ea typeface="Lato"/>
                <a:cs typeface="Lato"/>
                <a:sym typeface="Lato"/>
              </a:rPr>
              <a:t>Dispositivos visuales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type="title"/>
          </p:nvPr>
        </p:nvSpPr>
        <p:spPr>
          <a:xfrm>
            <a:off x="1297500" y="842025"/>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400"/>
              </a:spcBef>
              <a:spcAft>
                <a:spcPts val="400"/>
              </a:spcAft>
              <a:buSzPts val="2400"/>
              <a:buNone/>
            </a:pPr>
            <a:r>
              <a:rPr lang="en-GB" sz="1600">
                <a:latin typeface="Lato"/>
                <a:ea typeface="Lato"/>
                <a:cs typeface="Lato"/>
                <a:sym typeface="Lato"/>
              </a:rPr>
              <a:t>Dispositivos auditivos</a:t>
            </a:r>
            <a:endParaRPr sz="2800">
              <a:latin typeface="Lato"/>
              <a:ea typeface="Lato"/>
              <a:cs typeface="Lato"/>
              <a:sym typeface="Lato"/>
            </a:endParaRPr>
          </a:p>
        </p:txBody>
      </p:sp>
      <p:sp>
        <p:nvSpPr>
          <p:cNvPr id="276" name="Google Shape;276;p8"/>
          <p:cNvSpPr txBox="1"/>
          <p:nvPr>
            <p:ph idx="1" type="body"/>
          </p:nvPr>
        </p:nvSpPr>
        <p:spPr>
          <a:xfrm>
            <a:off x="706925" y="1915925"/>
            <a:ext cx="4896600" cy="15477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1500"/>
              </a:spcAft>
              <a:buSzPts val="1300"/>
              <a:buNone/>
            </a:pPr>
            <a:r>
              <a:rPr lang="en-GB" sz="1200"/>
              <a:t>Corresponde a cualquier dispositivo de salida que sea capaz de </a:t>
            </a:r>
            <a:r>
              <a:rPr b="1" lang="en-GB" sz="1200"/>
              <a:t>emitir información procesada por la computadora en formato de audio</a:t>
            </a:r>
            <a:r>
              <a:rPr lang="en-GB" sz="1200"/>
              <a:t>. Para ello, este tipo de periféricos procesa los datos respectivos y los transforma en ondas sonoras que el usuario puede escuchar a través del sistema auditivo. Entre los dispositivos auditivos más comunes están las cornetas, altavoces y auriculares</a:t>
            </a:r>
            <a:endParaRPr/>
          </a:p>
        </p:txBody>
      </p:sp>
      <p:pic>
        <p:nvPicPr>
          <p:cNvPr id="277" name="Google Shape;277;p8"/>
          <p:cNvPicPr preferRelativeResize="0"/>
          <p:nvPr/>
        </p:nvPicPr>
        <p:blipFill rotWithShape="1">
          <a:blip r:embed="rId3">
            <a:alphaModFix/>
          </a:blip>
          <a:srcRect b="0" l="0" r="0" t="0"/>
          <a:stretch/>
        </p:blipFill>
        <p:spPr>
          <a:xfrm>
            <a:off x="5755925" y="157700"/>
            <a:ext cx="3152449" cy="2953125"/>
          </a:xfrm>
          <a:prstGeom prst="rect">
            <a:avLst/>
          </a:prstGeom>
          <a:noFill/>
          <a:ln>
            <a:noFill/>
          </a:ln>
        </p:spPr>
      </p:pic>
      <p:pic>
        <p:nvPicPr>
          <p:cNvPr id="278" name="Google Shape;278;p8"/>
          <p:cNvPicPr preferRelativeResize="0"/>
          <p:nvPr/>
        </p:nvPicPr>
        <p:blipFill rotWithShape="1">
          <a:blip r:embed="rId4">
            <a:alphaModFix/>
          </a:blip>
          <a:srcRect b="0" l="0" r="0" t="0"/>
          <a:stretch/>
        </p:blipFill>
        <p:spPr>
          <a:xfrm>
            <a:off x="5755925" y="3263225"/>
            <a:ext cx="1727875" cy="172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9"/>
          <p:cNvSpPr txBox="1"/>
          <p:nvPr>
            <p:ph type="title"/>
          </p:nvPr>
        </p:nvSpPr>
        <p:spPr>
          <a:xfrm>
            <a:off x="1194500" y="14497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GB"/>
              <a:t>Dispositivos táctiles</a:t>
            </a:r>
            <a:endParaRPr/>
          </a:p>
        </p:txBody>
      </p:sp>
      <p:sp>
        <p:nvSpPr>
          <p:cNvPr id="284" name="Google Shape;284;p9"/>
          <p:cNvSpPr txBox="1"/>
          <p:nvPr>
            <p:ph idx="1" type="body"/>
          </p:nvPr>
        </p:nvSpPr>
        <p:spPr>
          <a:xfrm>
            <a:off x="1194500" y="2048250"/>
            <a:ext cx="5609700" cy="1250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400"/>
              </a:spcBef>
              <a:spcAft>
                <a:spcPts val="0"/>
              </a:spcAft>
              <a:buSzPts val="1300"/>
              <a:buNone/>
            </a:pPr>
            <a:r>
              <a:t/>
            </a:r>
            <a:endParaRPr sz="1200"/>
          </a:p>
          <a:p>
            <a:pPr indent="0" lvl="0" marL="0" rtl="0" algn="l">
              <a:lnSpc>
                <a:spcPct val="160000"/>
              </a:lnSpc>
              <a:spcBef>
                <a:spcPts val="400"/>
              </a:spcBef>
              <a:spcAft>
                <a:spcPts val="1500"/>
              </a:spcAft>
              <a:buSzPts val="1300"/>
              <a:buNone/>
            </a:pPr>
            <a:r>
              <a:rPr lang="en-GB" sz="1200"/>
              <a:t>Aunque generalmente se trata de dispositivos de entrada y de salida al mismo tiempo, existen equipos que pueden generar información que un usuario puede recibir y comprender a través del </a:t>
            </a:r>
            <a:r>
              <a:rPr b="1" lang="en-GB" sz="1200"/>
              <a:t>tacto</a:t>
            </a:r>
            <a:r>
              <a:rPr lang="en-GB" sz="1200"/>
              <a:t>. Desde las populares impresoras 3D, hasta las impresoras brailles</a:t>
            </a:r>
            <a:endParaRPr/>
          </a:p>
        </p:txBody>
      </p:sp>
      <p:pic>
        <p:nvPicPr>
          <p:cNvPr id="285" name="Google Shape;285;p9"/>
          <p:cNvPicPr preferRelativeResize="0"/>
          <p:nvPr/>
        </p:nvPicPr>
        <p:blipFill rotWithShape="1">
          <a:blip r:embed="rId3">
            <a:alphaModFix/>
          </a:blip>
          <a:srcRect b="0" l="0" r="0" t="0"/>
          <a:stretch/>
        </p:blipFill>
        <p:spPr>
          <a:xfrm>
            <a:off x="6893475" y="2571750"/>
            <a:ext cx="2034999" cy="2027808"/>
          </a:xfrm>
          <a:prstGeom prst="rect">
            <a:avLst/>
          </a:prstGeom>
          <a:noFill/>
          <a:ln>
            <a:noFill/>
          </a:ln>
        </p:spPr>
      </p:pic>
      <p:pic>
        <p:nvPicPr>
          <p:cNvPr id="286" name="Google Shape;286;p9"/>
          <p:cNvPicPr preferRelativeResize="0"/>
          <p:nvPr/>
        </p:nvPicPr>
        <p:blipFill rotWithShape="1">
          <a:blip r:embed="rId4">
            <a:alphaModFix/>
          </a:blip>
          <a:srcRect b="0" l="0" r="0" t="0"/>
          <a:stretch/>
        </p:blipFill>
        <p:spPr>
          <a:xfrm>
            <a:off x="5669475" y="388750"/>
            <a:ext cx="2948824" cy="1796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